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6"/>
  </p:notesMasterIdLst>
  <p:sldIdLst>
    <p:sldId id="256" r:id="rId2"/>
    <p:sldId id="277" r:id="rId3"/>
    <p:sldId id="278" r:id="rId4"/>
    <p:sldId id="27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  <a:srgbClr val="9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75"/>
    <p:restoredTop sz="94705"/>
  </p:normalViewPr>
  <p:slideViewPr>
    <p:cSldViewPr snapToGrid="0" snapToObjects="1">
      <p:cViewPr>
        <p:scale>
          <a:sx n="112" d="100"/>
          <a:sy n="112" d="100"/>
        </p:scale>
        <p:origin x="408" y="6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C181A-4B02-E247-BC5E-B520699E4F30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EFDD1-1133-CA4F-AB98-14E3C9156D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1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EFDD1-1133-CA4F-AB98-14E3C9156DE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8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0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7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6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0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9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1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5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4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0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8A477F7-5AC0-9A4D-A735-A000B5EF3CF2}" type="datetimeFigureOut">
              <a:rPr lang="en-US" smtClean="0"/>
              <a:t>6/9/21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6349155-F5CE-D147-89B5-AB895C00B7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49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5EC7AA7E-81E8-4755-AC3D-2CE40312D0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D188C2F-B457-4F86-B4B4-79703666D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3B956FD-3E35-4658-9C8B-3A48FD2DB4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DD0927-AB63-844D-AE04-EF9C71067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278" y="668741"/>
            <a:ext cx="9780188" cy="3293660"/>
          </a:xfrm>
        </p:spPr>
        <p:txBody>
          <a:bodyPr anchor="t">
            <a:normAutofit/>
          </a:bodyPr>
          <a:lstStyle/>
          <a:p>
            <a:pPr algn="ctr"/>
            <a:r>
              <a:rPr lang="en-US" sz="4000" cap="none" dirty="0" smtClean="0">
                <a:solidFill>
                  <a:schemeClr val="bg1"/>
                </a:solidFill>
              </a:rPr>
              <a:t>Constraints on Positron Flux Contributions </a:t>
            </a:r>
            <a:r>
              <a:rPr lang="en-US" sz="4000" cap="none" dirty="0">
                <a:solidFill>
                  <a:schemeClr val="bg1"/>
                </a:solidFill>
              </a:rPr>
              <a:t>f</a:t>
            </a:r>
            <a:r>
              <a:rPr lang="en-US" sz="4000" cap="none" dirty="0" smtClean="0">
                <a:solidFill>
                  <a:schemeClr val="bg1"/>
                </a:solidFill>
              </a:rPr>
              <a:t>rom Pulsar Populations</a:t>
            </a:r>
            <a:br>
              <a:rPr lang="en-US" sz="4000" cap="none" dirty="0" smtClean="0">
                <a:solidFill>
                  <a:schemeClr val="bg1"/>
                </a:solidFill>
              </a:rPr>
            </a:br>
            <a:r>
              <a:rPr lang="en-US" sz="4000" cap="none" dirty="0" smtClean="0">
                <a:solidFill>
                  <a:schemeClr val="bg1"/>
                </a:solidFill>
              </a:rPr>
              <a:t/>
            </a:r>
            <a:br>
              <a:rPr lang="en-US" sz="4000" cap="none" dirty="0" smtClean="0">
                <a:solidFill>
                  <a:schemeClr val="bg1"/>
                </a:solidFill>
              </a:rPr>
            </a:br>
            <a:r>
              <a:rPr lang="en-US" sz="2400" cap="none" dirty="0" smtClean="0">
                <a:solidFill>
                  <a:schemeClr val="bg1"/>
                </a:solidFill>
              </a:rPr>
              <a:t>MS-PSD </a:t>
            </a:r>
            <a:r>
              <a:rPr lang="en-US" sz="2400" cap="none" dirty="0" smtClean="0">
                <a:solidFill>
                  <a:schemeClr val="bg1"/>
                </a:solidFill>
              </a:rPr>
              <a:t>Thesis Summary</a:t>
            </a:r>
            <a:endParaRPr lang="en-US" sz="4000" cap="none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1BC678D-D15E-4FC5-8CBF-5308E841AF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6FBC05-C44A-0A4F-B7FC-41CA16229C4A}"/>
              </a:ext>
            </a:extLst>
          </p:cNvPr>
          <p:cNvSpPr txBox="1"/>
          <p:nvPr/>
        </p:nvSpPr>
        <p:spPr>
          <a:xfrm>
            <a:off x="2562117" y="3577210"/>
            <a:ext cx="9629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By Olivia Meredith Bitter, under the supervision </a:t>
            </a:r>
            <a:r>
              <a:rPr lang="en-US" sz="2400" dirty="0" smtClean="0">
                <a:solidFill>
                  <a:schemeClr val="bg1"/>
                </a:solidFill>
              </a:rPr>
              <a:t>of </a:t>
            </a:r>
            <a:r>
              <a:rPr lang="en-US" sz="2400" dirty="0" smtClean="0">
                <a:solidFill>
                  <a:schemeClr val="bg1"/>
                </a:solidFill>
              </a:rPr>
              <a:t>Dan Hooper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50" y="4314026"/>
            <a:ext cx="1526317" cy="193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F0751D-1D62-FB46-8701-FB5821E5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Pulsars and their solution to the positron Excess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5C9F41-339A-2440-AB0C-E1DF2C148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844" y="1630358"/>
            <a:ext cx="7303154" cy="4278374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dirty="0" smtClean="0"/>
          </a:p>
          <a:p>
            <a:pPr lvl="1"/>
            <a:r>
              <a:rPr lang="en-US" sz="1800" dirty="0" smtClean="0"/>
              <a:t>Data from </a:t>
            </a:r>
            <a:r>
              <a:rPr lang="en-US" sz="1800" dirty="0"/>
              <a:t>AMS-01, HEAT, and PAMELA </a:t>
            </a:r>
            <a:r>
              <a:rPr lang="en-US" sz="1800" dirty="0" smtClean="0"/>
              <a:t>since </a:t>
            </a:r>
            <a:r>
              <a:rPr lang="en-US" sz="1800" dirty="0"/>
              <a:t>the early 2000s </a:t>
            </a:r>
            <a:r>
              <a:rPr lang="en-US" sz="1800" dirty="0" smtClean="0"/>
              <a:t>have all indicated </a:t>
            </a:r>
            <a:r>
              <a:rPr lang="en-US" sz="1800" dirty="0"/>
              <a:t>that there </a:t>
            </a:r>
            <a:r>
              <a:rPr lang="en-US" sz="1800" dirty="0" smtClean="0"/>
              <a:t>is a substantial deviation in the </a:t>
            </a:r>
            <a:r>
              <a:rPr lang="en-US" sz="1800" dirty="0"/>
              <a:t>observed positron </a:t>
            </a:r>
            <a:r>
              <a:rPr lang="en-US" sz="1800" dirty="0" smtClean="0"/>
              <a:t>fraction, i.e., </a:t>
            </a:r>
            <a:r>
              <a:rPr lang="en-US" sz="1800" dirty="0" smtClean="0"/>
              <a:t>the ratio </a:t>
            </a:r>
            <a:r>
              <a:rPr lang="en-US" sz="1800" dirty="0"/>
              <a:t>of positrons to electrons plus positrons, </a:t>
            </a:r>
            <a:r>
              <a:rPr lang="en-US" sz="1800" dirty="0" smtClean="0"/>
              <a:t>from the </a:t>
            </a:r>
            <a:r>
              <a:rPr lang="en-US" sz="1800" dirty="0"/>
              <a:t>standard interstellar medium (ISM) </a:t>
            </a:r>
            <a:r>
              <a:rPr lang="en-US" sz="1800" dirty="0" smtClean="0"/>
              <a:t>predictions at </a:t>
            </a:r>
            <a:r>
              <a:rPr lang="en-US" sz="1800" dirty="0"/>
              <a:t>energies </a:t>
            </a:r>
            <a:r>
              <a:rPr lang="en-US" sz="1800" dirty="0" smtClean="0"/>
              <a:t>roughly between </a:t>
            </a:r>
            <a:r>
              <a:rPr lang="en-US" sz="1800" dirty="0"/>
              <a:t>1 - 100 GeV</a:t>
            </a:r>
            <a:r>
              <a:rPr lang="en-US" sz="1800" dirty="0" smtClean="0"/>
              <a:t> </a:t>
            </a:r>
            <a:r>
              <a:rPr lang="en-US" sz="1800" dirty="0" smtClean="0"/>
              <a:t>[1, </a:t>
            </a:r>
            <a:r>
              <a:rPr lang="en-US" sz="1800" dirty="0"/>
              <a:t>2</a:t>
            </a:r>
            <a:r>
              <a:rPr lang="en-US" sz="1800" dirty="0" smtClean="0"/>
              <a:t>, </a:t>
            </a:r>
            <a:r>
              <a:rPr lang="en-US" sz="1800" dirty="0"/>
              <a:t>3</a:t>
            </a:r>
            <a:r>
              <a:rPr lang="en-US" sz="1800" dirty="0" smtClean="0"/>
              <a:t>]. </a:t>
            </a:r>
            <a:endParaRPr lang="en-US" sz="1800" dirty="0" smtClean="0"/>
          </a:p>
          <a:p>
            <a:pPr lvl="1"/>
            <a:r>
              <a:rPr lang="en-US" sz="1800" dirty="0" smtClean="0"/>
              <a:t>More recently, data from </a:t>
            </a:r>
            <a:r>
              <a:rPr lang="en-US" sz="1800" dirty="0"/>
              <a:t>AMS-02 </a:t>
            </a:r>
            <a:r>
              <a:rPr lang="en-US" sz="1800" dirty="0" smtClean="0"/>
              <a:t>has shown that </a:t>
            </a:r>
            <a:r>
              <a:rPr lang="en-US" sz="1800" dirty="0"/>
              <a:t>this tension </a:t>
            </a:r>
            <a:r>
              <a:rPr lang="en-US" sz="1800" dirty="0" smtClean="0"/>
              <a:t>is </a:t>
            </a:r>
            <a:r>
              <a:rPr lang="en-US" sz="1800" dirty="0"/>
              <a:t>even more noticeable up to at least 1TeV </a:t>
            </a:r>
            <a:r>
              <a:rPr lang="en-US" sz="1800" dirty="0" smtClean="0"/>
              <a:t>[4, </a:t>
            </a:r>
            <a:r>
              <a:rPr lang="en-US" sz="1800" dirty="0"/>
              <a:t>5</a:t>
            </a:r>
            <a:r>
              <a:rPr lang="en-US" sz="1800" dirty="0" smtClean="0"/>
              <a:t>].</a:t>
            </a:r>
            <a:endParaRPr lang="en-US" sz="1800" dirty="0" smtClean="0"/>
          </a:p>
          <a:p>
            <a:pPr lvl="1"/>
            <a:r>
              <a:rPr lang="en-US" sz="1800" dirty="0" smtClean="0"/>
              <a:t>One </a:t>
            </a:r>
            <a:r>
              <a:rPr lang="en-US" sz="1800" dirty="0"/>
              <a:t>such proposal </a:t>
            </a:r>
            <a:r>
              <a:rPr lang="en-US" sz="1800" dirty="0" smtClean="0"/>
              <a:t>to solve this ongoing tension is </a:t>
            </a:r>
            <a:r>
              <a:rPr lang="en-US" sz="1800" dirty="0"/>
              <a:t>to </a:t>
            </a:r>
            <a:r>
              <a:rPr lang="en-US" sz="1800" dirty="0" smtClean="0"/>
              <a:t>consider pulsars </a:t>
            </a:r>
            <a:r>
              <a:rPr lang="en-US" sz="1800" dirty="0"/>
              <a:t>- spinning neutron stars that are magnetized - as a possible source for </a:t>
            </a:r>
            <a:r>
              <a:rPr lang="en-US" sz="1800" dirty="0" smtClean="0"/>
              <a:t>the observed </a:t>
            </a:r>
            <a:r>
              <a:rPr lang="en-US" sz="1800" dirty="0"/>
              <a:t>higher contributions to the positron flux </a:t>
            </a:r>
            <a:r>
              <a:rPr lang="en-US" sz="1800" dirty="0" smtClean="0"/>
              <a:t>[5]. </a:t>
            </a:r>
            <a:endParaRPr lang="en-US" sz="1800" dirty="0" smtClean="0"/>
          </a:p>
          <a:p>
            <a:pPr lvl="2"/>
            <a:r>
              <a:rPr lang="en-US" sz="1600" dirty="0" smtClean="0"/>
              <a:t>This is because relatively </a:t>
            </a:r>
            <a:r>
              <a:rPr lang="en-US" sz="1600" dirty="0"/>
              <a:t>young and nearby </a:t>
            </a:r>
            <a:r>
              <a:rPr lang="en-US" sz="1600" dirty="0" smtClean="0"/>
              <a:t>pulsars have high </a:t>
            </a:r>
            <a:r>
              <a:rPr lang="en-US" sz="1600" dirty="0"/>
              <a:t>gamma ray emissions as seen in experiments such as HAWC (</a:t>
            </a:r>
            <a:r>
              <a:rPr lang="en-US" sz="1600" dirty="0" smtClean="0"/>
              <a:t>High Altitude </a:t>
            </a:r>
            <a:r>
              <a:rPr lang="en-US" sz="1600" dirty="0"/>
              <a:t>Water Cherenkov</a:t>
            </a:r>
            <a:r>
              <a:rPr lang="en-US" sz="1600" dirty="0" smtClean="0"/>
              <a:t>) </a:t>
            </a:r>
            <a:r>
              <a:rPr lang="mr-IN" sz="1600" dirty="0" smtClean="0"/>
              <a:t>[</a:t>
            </a:r>
            <a:r>
              <a:rPr lang="en-US" sz="1600" dirty="0" smtClean="0"/>
              <a:t>6</a:t>
            </a:r>
            <a:r>
              <a:rPr lang="mr-IN" sz="1600" dirty="0" smtClean="0"/>
              <a:t>]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smtClean="0"/>
              <a:t>The gamma ray emission is produced by particles such as positrons that are injected </a:t>
            </a:r>
            <a:r>
              <a:rPr lang="en-US" sz="1600" dirty="0"/>
              <a:t>from pulsars into the interstellar </a:t>
            </a:r>
            <a:r>
              <a:rPr lang="en-US" sz="1600" dirty="0" smtClean="0"/>
              <a:t>medium </a:t>
            </a:r>
            <a:r>
              <a:rPr lang="cs-CZ" sz="1600" dirty="0" smtClean="0"/>
              <a:t>[7, </a:t>
            </a:r>
            <a:r>
              <a:rPr lang="cs-CZ" sz="1600" dirty="0"/>
              <a:t>8</a:t>
            </a:r>
            <a:r>
              <a:rPr lang="cs-CZ" sz="1600" dirty="0" smtClean="0"/>
              <a:t>]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998" y="1881419"/>
            <a:ext cx="4102810" cy="34217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62440" y="5303196"/>
            <a:ext cx="45295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above </a:t>
            </a:r>
            <a:r>
              <a:rPr lang="en-US" sz="1200" dirty="0" smtClean="0"/>
              <a:t>gives the </a:t>
            </a:r>
            <a:r>
              <a:rPr lang="en-US" sz="1200" dirty="0"/>
              <a:t>contribution </a:t>
            </a:r>
            <a:r>
              <a:rPr lang="en-US" sz="1200" dirty="0" smtClean="0"/>
              <a:t>from only the </a:t>
            </a:r>
            <a:r>
              <a:rPr lang="en-US" sz="1200" dirty="0"/>
              <a:t>Geminga pulsar </a:t>
            </a:r>
            <a:r>
              <a:rPr lang="en-US" sz="1200" dirty="0" smtClean="0"/>
              <a:t>in green (it is in the relatively nearby and young category) to </a:t>
            </a:r>
            <a:r>
              <a:rPr lang="en-US" sz="1200" dirty="0"/>
              <a:t>the </a:t>
            </a:r>
            <a:r>
              <a:rPr lang="en-US" sz="1200" dirty="0" smtClean="0"/>
              <a:t>positron flux </a:t>
            </a:r>
            <a:r>
              <a:rPr lang="en-US" sz="1200" dirty="0"/>
              <a:t>ratio </a:t>
            </a:r>
            <a:r>
              <a:rPr lang="en-US" sz="1200" dirty="0" smtClean="0"/>
              <a:t>with the following parameters: </a:t>
            </a:r>
            <a:r>
              <a:rPr lang="en-US" sz="1200" dirty="0"/>
              <a:t>an efficiency of 29 </a:t>
            </a:r>
            <a:r>
              <a:rPr lang="en-US" sz="1200" dirty="0" smtClean="0"/>
              <a:t>percent, a </a:t>
            </a:r>
            <a:r>
              <a:rPr lang="en-US" sz="1200" dirty="0"/>
              <a:t>spectral index of 1.9 and </a:t>
            </a:r>
            <a:r>
              <a:rPr lang="en-US" sz="1200" dirty="0" smtClean="0"/>
              <a:t>a spectral energy of </a:t>
            </a:r>
            <a:r>
              <a:rPr lang="en-US" sz="1200" dirty="0"/>
              <a:t>50 </a:t>
            </a:r>
            <a:r>
              <a:rPr lang="en-US" sz="1200" dirty="0" smtClean="0"/>
              <a:t>TeV</a:t>
            </a:r>
            <a:r>
              <a:rPr lang="en-US" sz="1200" dirty="0" smtClean="0"/>
              <a:t>.  </a:t>
            </a:r>
            <a:r>
              <a:rPr lang="en-US" sz="1200" dirty="0"/>
              <a:t>T</a:t>
            </a:r>
            <a:r>
              <a:rPr lang="en-US" sz="1200" dirty="0" smtClean="0"/>
              <a:t>he </a:t>
            </a:r>
            <a:r>
              <a:rPr lang="en-US" sz="1200" dirty="0"/>
              <a:t>predicted ISM curve is </a:t>
            </a:r>
            <a:r>
              <a:rPr lang="en-US" sz="1200" dirty="0" smtClean="0"/>
              <a:t>in </a:t>
            </a:r>
            <a:r>
              <a:rPr lang="en-US" sz="1200" dirty="0" smtClean="0"/>
              <a:t>black and the </a:t>
            </a:r>
            <a:r>
              <a:rPr lang="en-US" sz="1200" dirty="0"/>
              <a:t>AMS data </a:t>
            </a:r>
            <a:r>
              <a:rPr lang="en-US" sz="1200" dirty="0" smtClean="0"/>
              <a:t>is </a:t>
            </a:r>
            <a:r>
              <a:rPr lang="en-US" sz="1200" dirty="0"/>
              <a:t>in </a:t>
            </a:r>
            <a:r>
              <a:rPr lang="en-US" sz="1200" dirty="0" smtClean="0"/>
              <a:t>red for comparison.  This plot was recreated to show why </a:t>
            </a:r>
            <a:r>
              <a:rPr lang="en-US" sz="1200" dirty="0" smtClean="0"/>
              <a:t>relatively </a:t>
            </a:r>
            <a:r>
              <a:rPr lang="en-US" sz="1200" dirty="0" smtClean="0"/>
              <a:t>nearby and young </a:t>
            </a:r>
            <a:r>
              <a:rPr lang="en-US" sz="1200" dirty="0" smtClean="0"/>
              <a:t>pulsars </a:t>
            </a:r>
            <a:r>
              <a:rPr lang="en-US" sz="1200" dirty="0" smtClean="0"/>
              <a:t>could be a possible solution to </a:t>
            </a:r>
            <a:r>
              <a:rPr lang="en-US" sz="1200" dirty="0" smtClean="0"/>
              <a:t>the </a:t>
            </a:r>
            <a:r>
              <a:rPr lang="en-US" sz="1200" dirty="0" smtClean="0"/>
              <a:t>tension.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8420" y="5908732"/>
            <a:ext cx="252946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[</a:t>
            </a:r>
            <a:r>
              <a:rPr lang="en-US" sz="700" dirty="0"/>
              <a:t>1</a:t>
            </a:r>
            <a:r>
              <a:rPr lang="en-US" sz="700" dirty="0" smtClean="0"/>
              <a:t>] https</a:t>
            </a:r>
            <a:r>
              <a:rPr lang="en-US" sz="700" dirty="0"/>
              <a:t>://</a:t>
            </a:r>
            <a:r>
              <a:rPr lang="en-US" sz="700" dirty="0"/>
              <a:t>link.aps.org</a:t>
            </a:r>
            <a:r>
              <a:rPr lang="en-US" sz="700" dirty="0"/>
              <a:t>/</a:t>
            </a:r>
            <a:r>
              <a:rPr lang="en-US" sz="700" dirty="0"/>
              <a:t>doi</a:t>
            </a:r>
            <a:r>
              <a:rPr lang="en-US" sz="700" dirty="0"/>
              <a:t>/10.1103/PhysRevLett.111.081102</a:t>
            </a:r>
            <a:r>
              <a:rPr lang="en-US" sz="700" dirty="0" smtClean="0"/>
              <a:t>.</a:t>
            </a:r>
          </a:p>
          <a:p>
            <a:r>
              <a:rPr lang="en-US" sz="700" dirty="0" smtClean="0"/>
              <a:t>[</a:t>
            </a:r>
            <a:r>
              <a:rPr lang="en-US" sz="700" dirty="0"/>
              <a:t>2</a:t>
            </a:r>
            <a:r>
              <a:rPr lang="en-US" sz="700" dirty="0" smtClean="0"/>
              <a:t>] http</a:t>
            </a:r>
            <a:r>
              <a:rPr lang="en-US" sz="700" dirty="0"/>
              <a:t>://</a:t>
            </a:r>
            <a:r>
              <a:rPr lang="en-US" sz="700" dirty="0"/>
              <a:t>dx.doi.org</a:t>
            </a:r>
            <a:r>
              <a:rPr lang="en-US" sz="700" dirty="0"/>
              <a:t>/10.1016/j.physletb.2007.01.024</a:t>
            </a:r>
            <a:r>
              <a:rPr lang="en-US" sz="700" dirty="0" smtClean="0"/>
              <a:t>.</a:t>
            </a:r>
          </a:p>
          <a:p>
            <a:r>
              <a:rPr lang="en-US" sz="700" dirty="0" smtClean="0"/>
              <a:t>[3] </a:t>
            </a:r>
            <a:r>
              <a:rPr lang="en-US" sz="700" dirty="0"/>
              <a:t>http://</a:t>
            </a:r>
            <a:r>
              <a:rPr lang="en-US" sz="700" dirty="0"/>
              <a:t>dx.doi.org</a:t>
            </a:r>
            <a:r>
              <a:rPr lang="en-US" sz="700" dirty="0"/>
              <a:t>/10.1086/310706.</a:t>
            </a:r>
          </a:p>
          <a:p>
            <a:r>
              <a:rPr lang="en-US" sz="700" dirty="0" smtClean="0"/>
              <a:t>[4] </a:t>
            </a:r>
            <a:r>
              <a:rPr lang="en-US" sz="700" dirty="0"/>
              <a:t>http://</a:t>
            </a:r>
            <a:r>
              <a:rPr lang="en-US" sz="700" dirty="0"/>
              <a:t>dx.doi.org</a:t>
            </a:r>
            <a:r>
              <a:rPr lang="en-US" sz="700" dirty="0"/>
              <a:t>/10.1103/PhysRevLett.103.051104.</a:t>
            </a:r>
          </a:p>
          <a:p>
            <a:r>
              <a:rPr lang="en-US" sz="700" dirty="0" smtClean="0"/>
              <a:t>[5] </a:t>
            </a:r>
            <a:r>
              <a:rPr lang="en-US" sz="700" dirty="0"/>
              <a:t>DOI:10.1393/</a:t>
            </a:r>
            <a:r>
              <a:rPr lang="en-US" sz="700" dirty="0"/>
              <a:t>ncc</a:t>
            </a:r>
            <a:r>
              <a:rPr lang="en-US" sz="700" dirty="0"/>
              <a:t>/i2019-19173-y.</a:t>
            </a:r>
          </a:p>
          <a:p>
            <a:r>
              <a:rPr lang="en-US" sz="700" dirty="0" smtClean="0"/>
              <a:t>[6] </a:t>
            </a:r>
            <a:r>
              <a:rPr lang="en-US" sz="700" dirty="0"/>
              <a:t>http://</a:t>
            </a:r>
            <a:r>
              <a:rPr lang="en-US" sz="700" dirty="0"/>
              <a:t>dx.doi.org</a:t>
            </a:r>
            <a:r>
              <a:rPr lang="en-US" sz="700" dirty="0"/>
              <a:t>/10.3847/1538-4357/aa7556.</a:t>
            </a:r>
          </a:p>
          <a:p>
            <a:r>
              <a:rPr lang="en-US" sz="700" dirty="0" smtClean="0"/>
              <a:t>[7] </a:t>
            </a:r>
            <a:r>
              <a:rPr lang="en-US" sz="700" dirty="0"/>
              <a:t>http://</a:t>
            </a:r>
            <a:r>
              <a:rPr lang="en-US" sz="700" dirty="0"/>
              <a:t>dx.doi.org</a:t>
            </a:r>
            <a:r>
              <a:rPr lang="en-US" sz="700" dirty="0"/>
              <a:t>/10.1016/S0927-6505(99)00112-7</a:t>
            </a:r>
            <a:r>
              <a:rPr lang="en-US" sz="700" dirty="0" smtClean="0"/>
              <a:t>.</a:t>
            </a:r>
            <a:endParaRPr lang="en-US" sz="700" dirty="0" smtClean="0"/>
          </a:p>
          <a:p>
            <a:r>
              <a:rPr lang="en-US" sz="700" dirty="0" smtClean="0"/>
              <a:t>[8] http</a:t>
            </a:r>
            <a:r>
              <a:rPr lang="en-US" sz="700" dirty="0"/>
              <a:t>://</a:t>
            </a:r>
            <a:r>
              <a:rPr lang="en-US" sz="700" dirty="0"/>
              <a:t>dx.doi.org</a:t>
            </a:r>
            <a:r>
              <a:rPr lang="en-US" sz="700" dirty="0"/>
              <a:t>/10.1103/PhysRevD.96.103013</a:t>
            </a:r>
            <a:r>
              <a:rPr lang="en-US" sz="700" dirty="0" smtClean="0"/>
              <a:t>.</a:t>
            </a:r>
          </a:p>
          <a:p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0018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F0751D-1D62-FB46-8701-FB5821E5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</a:t>
            </a:r>
            <a:r>
              <a:rPr lang="en-US" dirty="0" smtClean="0"/>
              <a:t>parameters for Monte Carlo Simulations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5C9F41-339A-2440-AB0C-E1DF2C148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33973"/>
            <a:ext cx="7031251" cy="427265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Building upon previous work by Hooper, Linden, and collaborators, this thesis updates and further constrains what characteristics pulsar populations should have </a:t>
            </a:r>
            <a:r>
              <a:rPr lang="en-US" dirty="0" smtClean="0"/>
              <a:t>in order to </a:t>
            </a:r>
            <a:r>
              <a:rPr lang="en-US" dirty="0"/>
              <a:t>contribute </a:t>
            </a:r>
            <a:r>
              <a:rPr lang="en-US" dirty="0" smtClean="0"/>
              <a:t>the most </a:t>
            </a:r>
            <a:r>
              <a:rPr lang="en-US" dirty="0"/>
              <a:t>to the positron flux </a:t>
            </a:r>
            <a:r>
              <a:rPr lang="en-US" dirty="0" smtClean="0"/>
              <a:t>excess [1,2,3,4,5,6].</a:t>
            </a:r>
            <a:endParaRPr lang="en-US" dirty="0"/>
          </a:p>
          <a:p>
            <a:pPr lvl="1"/>
            <a:r>
              <a:rPr lang="en-US" dirty="0" smtClean="0"/>
              <a:t>In order to further constrain the parameter space on how close to Earth and how young a pulsar is needed to be to contribute meaningfully to the observed excess, I used Monte Carlo </a:t>
            </a:r>
            <a:r>
              <a:rPr lang="en-US" dirty="0"/>
              <a:t>simulations </a:t>
            </a:r>
            <a:r>
              <a:rPr lang="en-US" dirty="0" smtClean="0"/>
              <a:t>(MC) </a:t>
            </a:r>
            <a:r>
              <a:rPr lang="en-US" dirty="0" smtClean="0"/>
              <a:t>to explore five main parameters that could change the contribution of the positron flux allotted to a given pulsar(s) </a:t>
            </a:r>
            <a:r>
              <a:rPr lang="mr-IN" dirty="0" smtClean="0"/>
              <a:t>–</a:t>
            </a:r>
            <a:r>
              <a:rPr lang="en-US" dirty="0" smtClean="0"/>
              <a:t> leading to a better agreement with AMS data [5,6].</a:t>
            </a:r>
          </a:p>
          <a:p>
            <a:pPr lvl="2"/>
            <a:r>
              <a:rPr lang="en-US" b="1" dirty="0" smtClean="0"/>
              <a:t>Spin-down time</a:t>
            </a:r>
            <a:r>
              <a:rPr lang="en-US" dirty="0" smtClean="0"/>
              <a:t>: time interval between injections of particles into the ISM</a:t>
            </a:r>
          </a:p>
          <a:p>
            <a:pPr lvl="2"/>
            <a:r>
              <a:rPr lang="en-US" b="1" dirty="0" smtClean="0"/>
              <a:t>Efficiency</a:t>
            </a:r>
            <a:r>
              <a:rPr lang="en-US" dirty="0" smtClean="0"/>
              <a:t>: percent of rotational kinetic energy that the pulsar loses via injecting the particles</a:t>
            </a:r>
          </a:p>
          <a:p>
            <a:pPr lvl="2"/>
            <a:r>
              <a:rPr lang="en-US" b="1" dirty="0" smtClean="0"/>
              <a:t>Spectral index</a:t>
            </a:r>
            <a:r>
              <a:rPr lang="en-US" dirty="0" smtClean="0"/>
              <a:t>: an </a:t>
            </a:r>
            <a:r>
              <a:rPr lang="en-US" dirty="0"/>
              <a:t>indicator of particle flux density in the power-law distribution concerning </a:t>
            </a:r>
            <a:r>
              <a:rPr lang="en-US" dirty="0" smtClean="0"/>
              <a:t>frequencies </a:t>
            </a:r>
            <a:r>
              <a:rPr lang="en-US" dirty="0"/>
              <a:t>of positrons and </a:t>
            </a:r>
            <a:r>
              <a:rPr lang="en-US" dirty="0" smtClean="0"/>
              <a:t>electrons</a:t>
            </a:r>
            <a:endParaRPr lang="en-US" dirty="0" smtClean="0"/>
          </a:p>
          <a:p>
            <a:pPr lvl="2"/>
            <a:r>
              <a:rPr lang="en-US" b="1" dirty="0" smtClean="0"/>
              <a:t>Pulsar birth rate</a:t>
            </a:r>
            <a:r>
              <a:rPr lang="en-US" dirty="0" smtClean="0"/>
              <a:t>: rate per century of pulsars being born</a:t>
            </a:r>
          </a:p>
          <a:p>
            <a:pPr lvl="2"/>
            <a:r>
              <a:rPr lang="en-US" b="1" dirty="0" smtClean="0"/>
              <a:t>F_det</a:t>
            </a:r>
            <a:r>
              <a:rPr lang="en-US" dirty="0" smtClean="0"/>
              <a:t>: fraction of detected pulsars by surveys and catalogued in the ATNF reference [7]. (This one will be utilized on the next slides.)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169" y="5890313"/>
            <a:ext cx="2601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[</a:t>
            </a:r>
            <a:r>
              <a:rPr lang="en-US" sz="800" dirty="0" smtClean="0"/>
              <a:t>1] https</a:t>
            </a:r>
            <a:r>
              <a:rPr lang="en-US" sz="800" dirty="0"/>
              <a:t>://doi.org/10.1088/0004-637x/772/1/18</a:t>
            </a:r>
            <a:r>
              <a:rPr lang="en-US" sz="800" dirty="0" smtClean="0"/>
              <a:t>.</a:t>
            </a:r>
          </a:p>
          <a:p>
            <a:r>
              <a:rPr lang="en-US" sz="800" dirty="0" smtClean="0"/>
              <a:t>[</a:t>
            </a:r>
            <a:r>
              <a:rPr lang="en-US" sz="800" dirty="0"/>
              <a:t>2</a:t>
            </a:r>
            <a:r>
              <a:rPr lang="en-US" sz="800" dirty="0" smtClean="0"/>
              <a:t>] https</a:t>
            </a:r>
            <a:r>
              <a:rPr lang="en-US" sz="800" dirty="0"/>
              <a:t>://doi.org/10.1088/1475-7516/2009/01/025</a:t>
            </a:r>
            <a:r>
              <a:rPr lang="en-US" sz="800" dirty="0" smtClean="0"/>
              <a:t>.</a:t>
            </a:r>
          </a:p>
          <a:p>
            <a:r>
              <a:rPr lang="en-US" sz="800" dirty="0" smtClean="0"/>
              <a:t>[3] arXiv:1705.09293 </a:t>
            </a:r>
            <a:r>
              <a:rPr lang="en-US" sz="800" dirty="0"/>
              <a:t>[astro-ph.HE</a:t>
            </a:r>
            <a:r>
              <a:rPr lang="en-US" sz="800" dirty="0" smtClean="0"/>
              <a:t>].</a:t>
            </a:r>
          </a:p>
          <a:p>
            <a:r>
              <a:rPr lang="en-US" sz="800" dirty="0" smtClean="0"/>
              <a:t>[</a:t>
            </a:r>
            <a:r>
              <a:rPr lang="en-US" sz="800" dirty="0"/>
              <a:t>4</a:t>
            </a:r>
            <a:r>
              <a:rPr lang="en-US" sz="800" dirty="0" smtClean="0"/>
              <a:t>] https</a:t>
            </a:r>
            <a:r>
              <a:rPr lang="en-US" sz="800" dirty="0"/>
              <a:t>://link.aps.org/doi/10.1103/PhysRevD.88.023013.</a:t>
            </a:r>
            <a:endParaRPr lang="en-US" sz="800" dirty="0" smtClean="0"/>
          </a:p>
          <a:p>
            <a:r>
              <a:rPr lang="en-US" sz="800" dirty="0" smtClean="0"/>
              <a:t>[5] http</a:t>
            </a:r>
            <a:r>
              <a:rPr lang="en-US" sz="800" dirty="0"/>
              <a:t>://</a:t>
            </a:r>
            <a:r>
              <a:rPr lang="en-US" sz="800" dirty="0"/>
              <a:t>dx.doi.org</a:t>
            </a:r>
            <a:r>
              <a:rPr lang="en-US" sz="800" dirty="0"/>
              <a:t>/10.1103/PhysRevD.98.083009</a:t>
            </a:r>
            <a:r>
              <a:rPr lang="en-US" sz="800" dirty="0" smtClean="0"/>
              <a:t>.</a:t>
            </a:r>
          </a:p>
          <a:p>
            <a:r>
              <a:rPr lang="en-US" sz="800" dirty="0" smtClean="0"/>
              <a:t>[6] http://</a:t>
            </a:r>
            <a:r>
              <a:rPr lang="en-US" sz="800" dirty="0" smtClean="0"/>
              <a:t>dx.doi.org</a:t>
            </a:r>
            <a:r>
              <a:rPr lang="en-US" sz="800" dirty="0" smtClean="0"/>
              <a:t>/10.1103/PhysRevD.96.103013.</a:t>
            </a:r>
          </a:p>
          <a:p>
            <a:r>
              <a:rPr lang="en-US" sz="800" dirty="0" smtClean="0"/>
              <a:t>[7] http</a:t>
            </a:r>
            <a:r>
              <a:rPr lang="en-US" sz="800" dirty="0"/>
              <a:t>://</a:t>
            </a:r>
            <a:r>
              <a:rPr lang="en-US" sz="800" dirty="0"/>
              <a:t>dx.doi.org</a:t>
            </a:r>
            <a:r>
              <a:rPr lang="en-US" sz="800" dirty="0"/>
              <a:t>/10.1086/428488.</a:t>
            </a:r>
            <a:endParaRPr lang="en-US" sz="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1842315"/>
            <a:ext cx="3977640" cy="3435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31251" y="5243111"/>
            <a:ext cx="51607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above shows the contribution </a:t>
            </a:r>
            <a:r>
              <a:rPr lang="en-US" sz="1200" dirty="0"/>
              <a:t>of </a:t>
            </a:r>
            <a:r>
              <a:rPr lang="en-US" sz="1200" dirty="0" smtClean="0"/>
              <a:t>MC pulsars </a:t>
            </a:r>
            <a:r>
              <a:rPr lang="en-US" sz="1200" dirty="0"/>
              <a:t>with </a:t>
            </a:r>
            <a:r>
              <a:rPr lang="en-US" sz="1200" dirty="0" smtClean="0"/>
              <a:t>one possible set of parameters:  an </a:t>
            </a:r>
            <a:r>
              <a:rPr lang="en-US" sz="1200" dirty="0"/>
              <a:t>efficiency of 10 </a:t>
            </a:r>
            <a:r>
              <a:rPr lang="en-US" sz="1200" dirty="0" smtClean="0"/>
              <a:t>percent, a </a:t>
            </a:r>
            <a:r>
              <a:rPr lang="en-US" sz="1200" dirty="0"/>
              <a:t>spectral index of </a:t>
            </a:r>
            <a:r>
              <a:rPr lang="en-US" sz="1200" dirty="0" smtClean="0"/>
              <a:t>1.9, a </a:t>
            </a:r>
            <a:r>
              <a:rPr lang="en-US" sz="1200" dirty="0"/>
              <a:t>spin-down time of </a:t>
            </a:r>
            <a:r>
              <a:rPr lang="en-US" sz="1200" dirty="0" smtClean="0"/>
              <a:t>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years, and a birth rate of 0.3 per century. </a:t>
            </a:r>
            <a:r>
              <a:rPr lang="en-US" sz="1200" dirty="0"/>
              <a:t>This distribution highlights pulsars up to </a:t>
            </a:r>
            <a:r>
              <a:rPr lang="en-US" sz="1200" dirty="0" smtClean="0"/>
              <a:t>10</a:t>
            </a:r>
            <a:r>
              <a:rPr lang="en-US" sz="1200" baseline="30000" dirty="0" smtClean="0"/>
              <a:t>6</a:t>
            </a:r>
            <a:r>
              <a:rPr lang="en-US" sz="1200" dirty="0" smtClean="0"/>
              <a:t> years</a:t>
            </a:r>
            <a:r>
              <a:rPr lang="en-US" sz="1200" dirty="0"/>
              <a:t>, with </a:t>
            </a:r>
            <a:r>
              <a:rPr lang="en-US" sz="1200" dirty="0" smtClean="0"/>
              <a:t>the background </a:t>
            </a:r>
            <a:r>
              <a:rPr lang="en-US" sz="1200" dirty="0"/>
              <a:t>as the dashed green </a:t>
            </a:r>
            <a:r>
              <a:rPr lang="en-US" sz="1200" dirty="0" smtClean="0"/>
              <a:t>line of pulsars between 10</a:t>
            </a:r>
            <a:r>
              <a:rPr lang="en-US" sz="1200" baseline="30000" dirty="0" smtClean="0"/>
              <a:t>6</a:t>
            </a:r>
            <a:r>
              <a:rPr lang="en-US" sz="1200" dirty="0" smtClean="0"/>
              <a:t> to 10</a:t>
            </a:r>
            <a:r>
              <a:rPr lang="en-US" sz="1200" baseline="30000" dirty="0" smtClean="0"/>
              <a:t>7</a:t>
            </a:r>
            <a:r>
              <a:rPr lang="en-US" sz="1200" dirty="0" smtClean="0"/>
              <a:t> years.  The </a:t>
            </a:r>
            <a:r>
              <a:rPr lang="en-US" sz="1200" dirty="0"/>
              <a:t>predicted </a:t>
            </a:r>
            <a:r>
              <a:rPr lang="en-US" sz="1200" dirty="0" smtClean="0"/>
              <a:t>ISM curve </a:t>
            </a:r>
            <a:r>
              <a:rPr lang="en-US" sz="1200" dirty="0"/>
              <a:t>is in black and the AMS data is in red</a:t>
            </a:r>
            <a:r>
              <a:rPr lang="en-US" sz="1200" dirty="0" smtClean="0"/>
              <a:t>. </a:t>
            </a:r>
            <a:r>
              <a:rPr lang="en-US" sz="1200" b="1" dirty="0" smtClean="0"/>
              <a:t>Note </a:t>
            </a:r>
            <a:r>
              <a:rPr lang="en-US" sz="1200" dirty="0" smtClean="0"/>
              <a:t>that all plots shown in the slides consider only pulsars closer than 3kpc as further sources were found to provide negligible contributions.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487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F0751D-1D62-FB46-8701-FB5821E5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constraints on plausible pulsar populations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5C9F41-339A-2440-AB0C-E1DF2C148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2459" y="1803980"/>
            <a:ext cx="6093332" cy="511692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I then added MC </a:t>
            </a:r>
            <a:r>
              <a:rPr lang="en-US" dirty="0"/>
              <a:t>contributions </a:t>
            </a:r>
            <a:r>
              <a:rPr lang="en-US" dirty="0" smtClean="0"/>
              <a:t>from the background to only known and catalogued pulsars under </a:t>
            </a:r>
            <a:r>
              <a:rPr lang="en-US" dirty="0"/>
              <a:t>a given combination of free </a:t>
            </a:r>
            <a:r>
              <a:rPr lang="en-US" dirty="0" smtClean="0"/>
              <a:t>parameters to probe the variation in the last slide as a case study.</a:t>
            </a:r>
            <a:endParaRPr lang="en-US" dirty="0"/>
          </a:p>
          <a:p>
            <a:pPr lvl="2"/>
            <a:r>
              <a:rPr lang="en-US" dirty="0" smtClean="0"/>
              <a:t>I assumed all </a:t>
            </a:r>
            <a:r>
              <a:rPr lang="en-US" dirty="0"/>
              <a:t>pulsars younger than </a:t>
            </a:r>
            <a:r>
              <a:rPr lang="en-US" dirty="0" smtClean="0"/>
              <a:t>10</a:t>
            </a:r>
            <a:r>
              <a:rPr lang="en-US" baseline="30000" dirty="0" smtClean="0"/>
              <a:t>5</a:t>
            </a:r>
            <a:r>
              <a:rPr lang="en-US" dirty="0" smtClean="0"/>
              <a:t> years are </a:t>
            </a:r>
            <a:r>
              <a:rPr lang="en-US" dirty="0"/>
              <a:t>known and catalogued by </a:t>
            </a:r>
            <a:r>
              <a:rPr lang="en-US" dirty="0" smtClean="0"/>
              <a:t>ATNF, then the parameter F_det is one and the </a:t>
            </a:r>
            <a:r>
              <a:rPr lang="en-US" dirty="0"/>
              <a:t>pulsar birth </a:t>
            </a:r>
            <a:r>
              <a:rPr lang="en-US" dirty="0" smtClean="0"/>
              <a:t>rate is 0.673 </a:t>
            </a:r>
            <a:r>
              <a:rPr lang="en-US" dirty="0"/>
              <a:t>per century. </a:t>
            </a:r>
            <a:endParaRPr lang="en-US" dirty="0"/>
          </a:p>
          <a:p>
            <a:pPr lvl="2"/>
            <a:r>
              <a:rPr lang="en-US" dirty="0" smtClean="0"/>
              <a:t>I probed </a:t>
            </a:r>
            <a:r>
              <a:rPr lang="en-US" dirty="0"/>
              <a:t>various </a:t>
            </a:r>
            <a:r>
              <a:rPr lang="en-US" dirty="0" smtClean="0"/>
              <a:t>combinations </a:t>
            </a:r>
            <a:r>
              <a:rPr lang="en-US" dirty="0"/>
              <a:t>of spin-down time and spectral indices while adjusting the efficiency </a:t>
            </a:r>
            <a:r>
              <a:rPr lang="en-US" dirty="0" smtClean="0"/>
              <a:t>by normalizing </a:t>
            </a:r>
            <a:r>
              <a:rPr lang="en-US" dirty="0"/>
              <a:t>the </a:t>
            </a:r>
            <a:r>
              <a:rPr lang="en-US" dirty="0" smtClean="0"/>
              <a:t>background </a:t>
            </a:r>
            <a:r>
              <a:rPr lang="en-US" dirty="0"/>
              <a:t>(</a:t>
            </a:r>
            <a:r>
              <a:rPr lang="en-US" dirty="0" smtClean="0"/>
              <a:t>10</a:t>
            </a:r>
            <a:r>
              <a:rPr lang="en-US" baseline="30000" dirty="0" smtClean="0"/>
              <a:t>6</a:t>
            </a:r>
            <a:r>
              <a:rPr lang="en-US" dirty="0" smtClean="0"/>
              <a:t> to 10</a:t>
            </a:r>
            <a:r>
              <a:rPr lang="en-US" baseline="30000" dirty="0" smtClean="0"/>
              <a:t>7</a:t>
            </a:r>
            <a:r>
              <a:rPr lang="en-US" dirty="0" smtClean="0"/>
              <a:t> years</a:t>
            </a:r>
            <a:r>
              <a:rPr lang="en-US" dirty="0"/>
              <a:t>) and </a:t>
            </a:r>
            <a:r>
              <a:rPr lang="en-US" dirty="0" smtClean="0"/>
              <a:t>the ATNF pulsar (younger </a:t>
            </a:r>
            <a:r>
              <a:rPr lang="en-US" dirty="0"/>
              <a:t>than </a:t>
            </a:r>
            <a:r>
              <a:rPr lang="en-US" dirty="0" smtClean="0"/>
              <a:t>10</a:t>
            </a:r>
            <a:r>
              <a:rPr lang="en-US" baseline="30000" dirty="0" smtClean="0"/>
              <a:t>5</a:t>
            </a:r>
            <a:r>
              <a:rPr lang="en-US" dirty="0" smtClean="0"/>
              <a:t> years</a:t>
            </a:r>
            <a:r>
              <a:rPr lang="en-US" dirty="0"/>
              <a:t>) distribution to the AMS data at around 20 GeV. </a:t>
            </a:r>
            <a:r>
              <a:rPr lang="en-US" dirty="0" smtClean="0"/>
              <a:t> (left panel shows it for </a:t>
            </a:r>
            <a:r>
              <a:rPr lang="en-US" dirty="0"/>
              <a:t>2 x 10</a:t>
            </a: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dirty="0" smtClean="0"/>
              <a:t>years)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eparately</a:t>
            </a:r>
            <a:r>
              <a:rPr lang="en-US" dirty="0"/>
              <a:t>, various combinations </a:t>
            </a:r>
            <a:r>
              <a:rPr lang="en-US" dirty="0" smtClean="0"/>
              <a:t>of </a:t>
            </a:r>
            <a:r>
              <a:rPr lang="en-US" dirty="0"/>
              <a:t>the background (10</a:t>
            </a:r>
            <a:r>
              <a:rPr lang="en-US" baseline="30000" dirty="0"/>
              <a:t>6</a:t>
            </a:r>
            <a:r>
              <a:rPr lang="en-US" dirty="0"/>
              <a:t> to 10</a:t>
            </a:r>
            <a:r>
              <a:rPr lang="en-US" baseline="30000" dirty="0"/>
              <a:t>7</a:t>
            </a:r>
            <a:r>
              <a:rPr lang="en-US" dirty="0"/>
              <a:t> years) </a:t>
            </a:r>
            <a:r>
              <a:rPr lang="en-US" dirty="0" smtClean="0"/>
              <a:t>was done now with ATNF </a:t>
            </a:r>
            <a:r>
              <a:rPr lang="en-US" dirty="0"/>
              <a:t>catalogued </a:t>
            </a:r>
            <a:r>
              <a:rPr lang="en-US" dirty="0" smtClean="0"/>
              <a:t>pulsars Geminga and Monogem (10</a:t>
            </a:r>
            <a:r>
              <a:rPr lang="en-US" baseline="30000" dirty="0" smtClean="0"/>
              <a:t>5</a:t>
            </a:r>
            <a:r>
              <a:rPr lang="en-US" dirty="0" smtClean="0"/>
              <a:t> and 10</a:t>
            </a:r>
            <a:r>
              <a:rPr lang="en-US" baseline="30000" dirty="0" smtClean="0"/>
              <a:t>6</a:t>
            </a:r>
            <a:r>
              <a:rPr lang="en-US" dirty="0" smtClean="0"/>
              <a:t> years). (right panel </a:t>
            </a:r>
            <a:r>
              <a:rPr lang="en-US" dirty="0"/>
              <a:t>shows it for 2 x 10</a:t>
            </a:r>
            <a:r>
              <a:rPr lang="en-US" baseline="30000" dirty="0"/>
              <a:t>4</a:t>
            </a:r>
            <a:r>
              <a:rPr lang="en-US" dirty="0"/>
              <a:t> years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The results indicate that </a:t>
            </a:r>
            <a:r>
              <a:rPr lang="en-US" dirty="0"/>
              <a:t>the best fit </a:t>
            </a:r>
            <a:r>
              <a:rPr lang="en-US" dirty="0" smtClean="0"/>
              <a:t>of free </a:t>
            </a:r>
            <a:r>
              <a:rPr lang="en-US" dirty="0"/>
              <a:t>parameters to obtain a good agreement with the AMS data specifically at </a:t>
            </a:r>
            <a:r>
              <a:rPr lang="en-US" dirty="0" smtClean="0"/>
              <a:t>low to </a:t>
            </a:r>
            <a:r>
              <a:rPr lang="en-US" dirty="0"/>
              <a:t>moderate energies is a spin-down time of roughly </a:t>
            </a:r>
            <a:r>
              <a:rPr lang="en-US" dirty="0" smtClean="0"/>
              <a:t>2 x 10</a:t>
            </a:r>
            <a:r>
              <a:rPr lang="en-US" baseline="30000" dirty="0" smtClean="0"/>
              <a:t>4</a:t>
            </a:r>
            <a:r>
              <a:rPr lang="en-US" dirty="0" smtClean="0"/>
              <a:t> years</a:t>
            </a:r>
            <a:r>
              <a:rPr lang="en-US" dirty="0"/>
              <a:t>, a spectral index </a:t>
            </a:r>
            <a:r>
              <a:rPr lang="en-US" dirty="0" smtClean="0"/>
              <a:t>of around </a:t>
            </a:r>
            <a:r>
              <a:rPr lang="en-US" dirty="0"/>
              <a:t>1.8, and an efficiency between 1.75 and 2.5 </a:t>
            </a:r>
            <a:r>
              <a:rPr lang="en-US" dirty="0" smtClean="0"/>
              <a:t>percent.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uture </a:t>
            </a:r>
            <a:r>
              <a:rPr lang="en-US" dirty="0"/>
              <a:t>studies will increase </a:t>
            </a:r>
            <a:r>
              <a:rPr lang="en-US" dirty="0" smtClean="0"/>
              <a:t>the range </a:t>
            </a:r>
            <a:r>
              <a:rPr lang="en-US" dirty="0"/>
              <a:t>of ATNF pulsars up to </a:t>
            </a:r>
            <a:r>
              <a:rPr lang="en-US" dirty="0" smtClean="0"/>
              <a:t>10</a:t>
            </a:r>
            <a:r>
              <a:rPr lang="en-US" baseline="30000" dirty="0" smtClean="0"/>
              <a:t>6</a:t>
            </a:r>
            <a:r>
              <a:rPr lang="en-US" dirty="0" smtClean="0"/>
              <a:t> years </a:t>
            </a:r>
            <a:r>
              <a:rPr lang="en-US" dirty="0"/>
              <a:t>to include Geminga and Monogem, as </a:t>
            </a:r>
            <a:r>
              <a:rPr lang="en-US" dirty="0" smtClean="0"/>
              <a:t>well as to combine these results with MC simulations </a:t>
            </a:r>
            <a:r>
              <a:rPr lang="en-US" dirty="0"/>
              <a:t>for </a:t>
            </a:r>
            <a:r>
              <a:rPr lang="en-US" dirty="0" smtClean="0"/>
              <a:t>consideration.  </a:t>
            </a:r>
          </a:p>
          <a:p>
            <a:pPr lvl="1"/>
            <a:r>
              <a:rPr lang="en-US" dirty="0" smtClean="0"/>
              <a:t>However</a:t>
            </a:r>
            <a:r>
              <a:rPr lang="en-US" dirty="0"/>
              <a:t>, this current </a:t>
            </a:r>
            <a:r>
              <a:rPr lang="en-US" dirty="0" smtClean="0"/>
              <a:t>analysis continues to </a:t>
            </a:r>
            <a:r>
              <a:rPr lang="en-US" dirty="0"/>
              <a:t>provide a strong indication that pulsars could possibly explain the </a:t>
            </a:r>
            <a:r>
              <a:rPr lang="en-US" dirty="0" smtClean="0"/>
              <a:t>positron excess </a:t>
            </a:r>
            <a:r>
              <a:rPr lang="en-US" dirty="0"/>
              <a:t>present in data.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432" y="1825384"/>
            <a:ext cx="3405343" cy="2890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747" y="1866075"/>
            <a:ext cx="3252253" cy="28087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0" y="4715527"/>
            <a:ext cx="5905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The </a:t>
            </a:r>
            <a:r>
              <a:rPr lang="en-US" sz="1200" b="1" dirty="0" smtClean="0"/>
              <a:t>left panel </a:t>
            </a:r>
            <a:r>
              <a:rPr lang="en-US" sz="1200" dirty="0" smtClean="0"/>
              <a:t>shows the contribution </a:t>
            </a:r>
            <a:r>
              <a:rPr lang="en-US" sz="1200" dirty="0"/>
              <a:t>of both the background (</a:t>
            </a:r>
            <a:r>
              <a:rPr lang="en-US" sz="1200" dirty="0" smtClean="0"/>
              <a:t>simulated) and </a:t>
            </a:r>
            <a:r>
              <a:rPr lang="en-US" sz="1200" dirty="0"/>
              <a:t>the ATNF catalogued </a:t>
            </a:r>
            <a:r>
              <a:rPr lang="en-US" sz="1200" dirty="0" smtClean="0"/>
              <a:t>pulsars (less </a:t>
            </a:r>
            <a:r>
              <a:rPr lang="en-US" sz="1200" dirty="0"/>
              <a:t>than </a:t>
            </a:r>
            <a:r>
              <a:rPr lang="en-US" sz="1200" dirty="0" smtClean="0"/>
              <a:t>10</a:t>
            </a:r>
            <a:r>
              <a:rPr lang="en-US" sz="1200" baseline="30000" dirty="0" smtClean="0"/>
              <a:t>5</a:t>
            </a:r>
            <a:r>
              <a:rPr lang="en-US" sz="1200" dirty="0" smtClean="0"/>
              <a:t> years</a:t>
            </a:r>
            <a:r>
              <a:rPr lang="en-US" sz="1200" dirty="0"/>
              <a:t>) </a:t>
            </a:r>
            <a:r>
              <a:rPr lang="en-US" sz="1200" dirty="0" smtClean="0"/>
              <a:t>to </a:t>
            </a:r>
            <a:r>
              <a:rPr lang="en-US" sz="1200" dirty="0"/>
              <a:t>the </a:t>
            </a:r>
            <a:r>
              <a:rPr lang="en-US" sz="1200" dirty="0" smtClean="0"/>
              <a:t>positron flux </a:t>
            </a:r>
            <a:r>
              <a:rPr lang="en-US" sz="1200" dirty="0"/>
              <a:t>ratio for a spin-down time of </a:t>
            </a:r>
            <a:r>
              <a:rPr lang="en-US" sz="1200" dirty="0" smtClean="0"/>
              <a:t>2x10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years</a:t>
            </a:r>
            <a:r>
              <a:rPr lang="en-US" sz="1200" dirty="0"/>
              <a:t>. The spectral </a:t>
            </a:r>
            <a:r>
              <a:rPr lang="en-US" sz="1200" dirty="0" smtClean="0"/>
              <a:t>indices range </a:t>
            </a:r>
            <a:r>
              <a:rPr lang="en-US" sz="1200" dirty="0"/>
              <a:t>from 1.8 to 2.2</a:t>
            </a:r>
            <a:r>
              <a:rPr lang="en-US" sz="1200" dirty="0" smtClean="0"/>
              <a:t>. with efficiencies from 2.5 to 0.7 percent respectively. </a:t>
            </a:r>
          </a:p>
          <a:p>
            <a:r>
              <a:rPr lang="en-US" sz="1200" b="1" dirty="0" smtClean="0"/>
              <a:t>The right panel </a:t>
            </a:r>
            <a:r>
              <a:rPr lang="en-US" sz="1200" dirty="0" smtClean="0"/>
              <a:t>shows the contribution </a:t>
            </a:r>
            <a:r>
              <a:rPr lang="en-US" sz="1200" dirty="0"/>
              <a:t>of both the background </a:t>
            </a:r>
            <a:r>
              <a:rPr lang="en-US" sz="1200" dirty="0" smtClean="0"/>
              <a:t>and </a:t>
            </a:r>
            <a:r>
              <a:rPr lang="en-US" sz="1200" dirty="0"/>
              <a:t>the Geminga and Monogem pulsars (both within 3 kpc and </a:t>
            </a:r>
            <a:r>
              <a:rPr lang="en-US" sz="1200" dirty="0" smtClean="0"/>
              <a:t>between 10</a:t>
            </a:r>
            <a:r>
              <a:rPr lang="en-US" sz="1200" baseline="30000" dirty="0" smtClean="0"/>
              <a:t>5</a:t>
            </a:r>
            <a:r>
              <a:rPr lang="en-US" sz="1200" dirty="0" smtClean="0"/>
              <a:t> and 10</a:t>
            </a:r>
            <a:r>
              <a:rPr lang="en-US" sz="1200" baseline="30000" dirty="0" smtClean="0"/>
              <a:t>6</a:t>
            </a:r>
            <a:r>
              <a:rPr lang="en-US" sz="1200" dirty="0" smtClean="0"/>
              <a:t> years</a:t>
            </a:r>
            <a:r>
              <a:rPr lang="en-US" sz="1200" dirty="0"/>
              <a:t>) to the positron flux ratio for a spin-downtime of </a:t>
            </a:r>
            <a:r>
              <a:rPr lang="en-US" sz="1200" dirty="0" smtClean="0"/>
              <a:t>2 x10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years</a:t>
            </a:r>
            <a:r>
              <a:rPr lang="en-US" sz="1200" dirty="0"/>
              <a:t>. The spectral indices range from 1.8 to </a:t>
            </a:r>
            <a:r>
              <a:rPr lang="en-US" sz="1200" dirty="0" smtClean="0"/>
              <a:t>2.2 with </a:t>
            </a:r>
            <a:r>
              <a:rPr lang="en-US" sz="1200" dirty="0"/>
              <a:t>efficiencies from 2.5 to </a:t>
            </a:r>
            <a:r>
              <a:rPr lang="en-US" sz="1200" dirty="0" smtClean="0"/>
              <a:t>0.8 </a:t>
            </a:r>
            <a:r>
              <a:rPr lang="en-US" sz="1200" dirty="0"/>
              <a:t>percent respectively. 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Both have a pulsar </a:t>
            </a:r>
            <a:r>
              <a:rPr lang="en-US" sz="1200" dirty="0"/>
              <a:t>birth rate is 0.673 per century </a:t>
            </a:r>
            <a:r>
              <a:rPr lang="en-US" sz="1200" dirty="0" smtClean="0"/>
              <a:t>and hence f_det is one. The </a:t>
            </a:r>
            <a:r>
              <a:rPr lang="en-US" sz="1200" dirty="0"/>
              <a:t>predicted ISM is shown in black and the AMS data is </a:t>
            </a:r>
            <a:r>
              <a:rPr lang="en-US" sz="1200" dirty="0" smtClean="0"/>
              <a:t>shown in </a:t>
            </a:r>
            <a:r>
              <a:rPr lang="en-US" sz="1200" dirty="0"/>
              <a:t>red.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69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Custom 11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941100"/>
      </a:accent1>
      <a:accent2>
        <a:srgbClr val="935100"/>
      </a:accent2>
      <a:accent3>
        <a:srgbClr val="941651"/>
      </a:accent3>
      <a:accent4>
        <a:srgbClr val="CF1F01"/>
      </a:accent4>
      <a:accent5>
        <a:srgbClr val="797979"/>
      </a:accent5>
      <a:accent6>
        <a:srgbClr val="942092"/>
      </a:accent6>
      <a:hlink>
        <a:srgbClr val="929000"/>
      </a:hlink>
      <a:folHlink>
        <a:srgbClr val="B2B2B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{8B868E72-76A7-FE47-A613-4C8E7BCA1DE0}tf10001123</Template>
  <TotalTime>20871</TotalTime>
  <Words>1125</Words>
  <Application>Microsoft Macintosh PowerPoint</Application>
  <PresentationFormat>Widescreen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Gill Sans MT</vt:lpstr>
      <vt:lpstr>Mangal</vt:lpstr>
      <vt:lpstr>Wingdings 2</vt:lpstr>
      <vt:lpstr>Dividend</vt:lpstr>
      <vt:lpstr>Constraints on Positron Flux Contributions from Pulsar Populations  MS-PSD Thesis Summary</vt:lpstr>
      <vt:lpstr>Pulsars and their solution to the positron Excess </vt:lpstr>
      <vt:lpstr>the free parameters for Monte Carlo Simulations</vt:lpstr>
      <vt:lpstr>Further constraints on plausible pulsar populations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Neutrino Cosmology </dc:title>
  <dc:creator>Olivia Meredith Bitter</dc:creator>
  <cp:lastModifiedBy>olivia bitter</cp:lastModifiedBy>
  <cp:revision>183</cp:revision>
  <dcterms:created xsi:type="dcterms:W3CDTF">2021-02-22T02:18:53Z</dcterms:created>
  <dcterms:modified xsi:type="dcterms:W3CDTF">2021-06-09T17:56:37Z</dcterms:modified>
</cp:coreProperties>
</file>